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99" r:id="rId2"/>
    <p:sldId id="280" r:id="rId3"/>
    <p:sldId id="256" r:id="rId4"/>
    <p:sldId id="324" r:id="rId5"/>
    <p:sldId id="314" r:id="rId6"/>
    <p:sldId id="315" r:id="rId7"/>
    <p:sldId id="316" r:id="rId8"/>
    <p:sldId id="317" r:id="rId9"/>
    <p:sldId id="318" r:id="rId10"/>
    <p:sldId id="320" r:id="rId11"/>
    <p:sldId id="319" r:id="rId12"/>
    <p:sldId id="321" r:id="rId13"/>
    <p:sldId id="325" r:id="rId14"/>
    <p:sldId id="326" r:id="rId15"/>
    <p:sldId id="327" r:id="rId16"/>
    <p:sldId id="328" r:id="rId17"/>
    <p:sldId id="329" r:id="rId18"/>
    <p:sldId id="330" r:id="rId19"/>
    <p:sldId id="331" r:id="rId20"/>
    <p:sldId id="30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p14="http://schemas.microsoft.com/office/powerpoint/2010/main" xmlns=""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35101"/>
            <a:ext cx="8686800" cy="317009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appeared twice to his disciples who were gathered in a closed room for fear of the Jews and greeted them saying, </a:t>
            </a:r>
            <a:r>
              <a:rPr lang="en-US" sz="2500" dirty="0">
                <a:solidFill>
                  <a:srgbClr val="00B0F0"/>
                </a:solidFill>
                <a:latin typeface="Arial Narrow" pitchFamily="34" charset="0"/>
                <a:cs typeface="Times New Roman" pitchFamily="18" charset="0"/>
              </a:rPr>
              <a:t>'Peace be with you'.  </a:t>
            </a:r>
            <a:r>
              <a:rPr lang="en-US" sz="2500" dirty="0">
                <a:latin typeface="Arial Narrow" pitchFamily="34" charset="0"/>
                <a:cs typeface="Times New Roman" pitchFamily="18" charset="0"/>
              </a:rPr>
              <a:t>Later he appeared to his disciples on the shore of Lake Tiberius.  (He even appeared to two of his disciples on the way to Emmaus.)  Thus Jesus appeared to them on many occasions for forty days after the resurrection and taught them more of the Kingdom of God.  Thus he gave them enough proof that he was alive. </a:t>
            </a:r>
          </a:p>
          <a:p>
            <a:pPr algn="just"/>
            <a:r>
              <a:rPr lang="en-US" sz="2500" dirty="0">
                <a:latin typeface="Arial Narrow" pitchFamily="34" charset="0"/>
                <a:cs typeface="Times New Roman" pitchFamily="18" charset="0"/>
              </a:rPr>
              <a:t>	</a:t>
            </a:r>
          </a:p>
        </p:txBody>
      </p:sp>
      <p:grpSp>
        <p:nvGrpSpPr>
          <p:cNvPr id="5" name="Group 4"/>
          <p:cNvGrpSpPr/>
          <p:nvPr/>
        </p:nvGrpSpPr>
        <p:grpSpPr>
          <a:xfrm>
            <a:off x="0" y="3429000"/>
            <a:ext cx="9144000" cy="3429000"/>
            <a:chOff x="0" y="3429000"/>
            <a:chExt cx="9144000" cy="3429000"/>
          </a:xfrm>
        </p:grpSpPr>
        <p:pic>
          <p:nvPicPr>
            <p:cNvPr id="6" name="Picture 4" descr="D:\web photo\class 6\2\Jesus and the Disciples at the lake.jpg"/>
            <p:cNvPicPr>
              <a:picLocks noChangeAspect="1" noChangeArrowheads="1"/>
            </p:cNvPicPr>
            <p:nvPr/>
          </p:nvPicPr>
          <p:blipFill>
            <a:blip r:embed="rId2" cstate="print"/>
            <a:srcRect/>
            <a:stretch>
              <a:fillRect/>
            </a:stretch>
          </p:blipFill>
          <p:spPr bwMode="auto">
            <a:xfrm>
              <a:off x="4571999" y="3429000"/>
              <a:ext cx="4572001" cy="3429000"/>
            </a:xfrm>
            <a:prstGeom prst="rect">
              <a:avLst/>
            </a:prstGeom>
            <a:noFill/>
          </p:spPr>
        </p:pic>
        <p:pic>
          <p:nvPicPr>
            <p:cNvPr id="8" name="Picture 2" descr="D:\web photo\class 6\2\He-is-risen1.jpg"/>
            <p:cNvPicPr>
              <a:picLocks noChangeAspect="1" noChangeArrowheads="1"/>
            </p:cNvPicPr>
            <p:nvPr/>
          </p:nvPicPr>
          <p:blipFill>
            <a:blip r:embed="rId3" cstate="print"/>
            <a:srcRect/>
            <a:stretch>
              <a:fillRect/>
            </a:stretch>
          </p:blipFill>
          <p:spPr bwMode="auto">
            <a:xfrm>
              <a:off x="0" y="3429000"/>
              <a:ext cx="5095875" cy="3429000"/>
            </a:xfrm>
            <a:prstGeom prst="rect">
              <a:avLst/>
            </a:prstGeom>
            <a:noFill/>
          </p:spPr>
        </p:pic>
      </p:gr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1419702-bigthumbnail.jpg"/>
          <p:cNvPicPr>
            <a:picLocks noChangeAspect="1"/>
          </p:cNvPicPr>
          <p:nvPr/>
        </p:nvPicPr>
        <p:blipFill>
          <a:blip r:embed="rId2" cstate="print">
            <a:lum bright="17000"/>
          </a:blip>
          <a:srcRect t="27044" b="1303"/>
          <a:stretch>
            <a:fillRect/>
          </a:stretch>
        </p:blipFill>
        <p:spPr>
          <a:xfrm>
            <a:off x="2667000" y="1187808"/>
            <a:ext cx="3811355" cy="2241192"/>
          </a:xfrm>
          <a:prstGeom prst="rect">
            <a:avLst/>
          </a:prstGeom>
        </p:spPr>
      </p:pic>
      <p:pic>
        <p:nvPicPr>
          <p:cNvPr id="8" name="Picture 3" descr="D:\web photo\Feast-of-Weeks7.jpg"/>
          <p:cNvPicPr>
            <a:picLocks noChangeAspect="1" noChangeArrowheads="1"/>
          </p:cNvPicPr>
          <p:nvPr/>
        </p:nvPicPr>
        <p:blipFill>
          <a:blip r:embed="rId3" cstate="print"/>
          <a:srcRect r="2703"/>
          <a:stretch>
            <a:fillRect/>
          </a:stretch>
        </p:blipFill>
        <p:spPr bwMode="auto">
          <a:xfrm>
            <a:off x="6400800" y="0"/>
            <a:ext cx="2743200" cy="3429000"/>
          </a:xfrm>
          <a:prstGeom prst="rect">
            <a:avLst/>
          </a:prstGeom>
          <a:noFill/>
        </p:spPr>
      </p:pic>
      <p:pic>
        <p:nvPicPr>
          <p:cNvPr id="9" name="Picture 4" descr="D:\web photo\class 6\2\easter27a.jpg"/>
          <p:cNvPicPr>
            <a:picLocks noChangeAspect="1" noChangeArrowheads="1"/>
          </p:cNvPicPr>
          <p:nvPr/>
        </p:nvPicPr>
        <p:blipFill>
          <a:blip r:embed="rId4" cstate="print"/>
          <a:srcRect l="2632" t="2154" r="2632" b="3524"/>
          <a:stretch>
            <a:fillRect/>
          </a:stretch>
        </p:blipFill>
        <p:spPr bwMode="auto">
          <a:xfrm>
            <a:off x="0" y="-1"/>
            <a:ext cx="2743200" cy="3429001"/>
          </a:xfrm>
          <a:prstGeom prst="rect">
            <a:avLst/>
          </a:prstGeom>
          <a:noFill/>
        </p:spPr>
      </p:pic>
      <p:sp>
        <p:nvSpPr>
          <p:cNvPr id="7" name="TextBox 6"/>
          <p:cNvSpPr txBox="1"/>
          <p:nvPr/>
        </p:nvSpPr>
        <p:spPr>
          <a:xfrm>
            <a:off x="228600" y="3535501"/>
            <a:ext cx="8686800" cy="317009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In the liturgical year, the fifth period is the Easter season.  This lasts from the great feast of Easter to the feast of Pentecost.  In this season we praise Jesus who manifested the glory of God by conquering death by his glorious resurrection.  The mysteries of salvation that we meditate upon during this period are, the resurrection of Jesus, the victory that he won over sin and death, the new life we got through the resurrection of Jesus, and the resurrection of Jesus as an assurance for our resurrection.</a:t>
            </a:r>
          </a:p>
        </p:txBody>
      </p:sp>
      <p:sp>
        <p:nvSpPr>
          <p:cNvPr id="3" name="TextBox 2"/>
          <p:cNvSpPr txBox="1"/>
          <p:nvPr/>
        </p:nvSpPr>
        <p:spPr>
          <a:xfrm>
            <a:off x="2209800" y="207258"/>
            <a:ext cx="46482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EASTER SEASON</a:t>
            </a:r>
            <a:endParaRPr lang="en-US" sz="3500" b="1" dirty="0">
              <a:latin typeface="Cooper Std Black" pitchFamily="18" charset="0"/>
              <a:cs typeface="Times New Roman" pitchFamily="18" charset="0"/>
            </a:endParaRP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32064"/>
            <a:ext cx="8686800" cy="201593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The first Sunday after Easter is known as the </a:t>
            </a:r>
            <a:r>
              <a:rPr lang="en-US" sz="2500" dirty="0">
                <a:solidFill>
                  <a:srgbClr val="FF00FF"/>
                </a:solidFill>
                <a:latin typeface="Arial Narrow" pitchFamily="34" charset="0"/>
                <a:cs typeface="Times New Roman" pitchFamily="18" charset="0"/>
              </a:rPr>
              <a:t>New Sunday </a:t>
            </a:r>
            <a:r>
              <a:rPr lang="en-US" sz="2500" dirty="0">
                <a:latin typeface="Arial Narrow" pitchFamily="34" charset="0"/>
                <a:cs typeface="Times New Roman" pitchFamily="18" charset="0"/>
              </a:rPr>
              <a:t>(</a:t>
            </a:r>
            <a:r>
              <a:rPr lang="en-US" sz="2500" dirty="0" err="1">
                <a:latin typeface="Arial Narrow" pitchFamily="34" charset="0"/>
                <a:cs typeface="Times New Roman" pitchFamily="18" charset="0"/>
              </a:rPr>
              <a:t>Puthu</a:t>
            </a:r>
            <a:r>
              <a:rPr lang="en-US" sz="2500" dirty="0">
                <a:latin typeface="Arial Narrow" pitchFamily="34" charset="0"/>
                <a:cs typeface="Times New Roman" pitchFamily="18" charset="0"/>
              </a:rPr>
              <a:t> </a:t>
            </a:r>
            <a:r>
              <a:rPr lang="en-US" sz="2500" dirty="0" err="1">
                <a:latin typeface="Arial Narrow" pitchFamily="34" charset="0"/>
                <a:cs typeface="Times New Roman" pitchFamily="18" charset="0"/>
              </a:rPr>
              <a:t>Njayar</a:t>
            </a:r>
            <a:r>
              <a:rPr lang="en-US" sz="2500" dirty="0">
                <a:latin typeface="Arial Narrow" pitchFamily="34" charset="0"/>
                <a:cs typeface="Times New Roman" pitchFamily="18" charset="0"/>
              </a:rPr>
              <a:t> in Malayalam).   This is the Sunday when those who receive baptism on Easter participate fully.  This is called the New Sunday because this is the day on which the experience of the new Christian life starts. </a:t>
            </a:r>
          </a:p>
        </p:txBody>
      </p:sp>
      <p:sp>
        <p:nvSpPr>
          <p:cNvPr id="3" name="TextBox 2"/>
          <p:cNvSpPr txBox="1"/>
          <p:nvPr/>
        </p:nvSpPr>
        <p:spPr>
          <a:xfrm>
            <a:off x="0" y="202049"/>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NEW SUNDAY  (PUTHU NJAYAR)</a:t>
            </a:r>
            <a:endParaRPr lang="en-US" sz="3500" b="1" dirty="0">
              <a:latin typeface="Cooper Std Black" pitchFamily="18" charset="0"/>
              <a:cs typeface="Times New Roman" pitchFamily="18" charset="0"/>
            </a:endParaRPr>
          </a:p>
        </p:txBody>
      </p:sp>
      <p:pic>
        <p:nvPicPr>
          <p:cNvPr id="2050" name="Picture 2" descr="E:\qurbana video\image\Bitmap in Lesson4.cdr.jpg"/>
          <p:cNvPicPr>
            <a:picLocks noChangeAspect="1" noChangeArrowheads="1"/>
          </p:cNvPicPr>
          <p:nvPr/>
        </p:nvPicPr>
        <p:blipFill>
          <a:blip r:embed="rId2" cstate="print"/>
          <a:srcRect t="3571" b="3571"/>
          <a:stretch>
            <a:fillRect/>
          </a:stretch>
        </p:blipFill>
        <p:spPr bwMode="auto">
          <a:xfrm>
            <a:off x="6773333" y="3429000"/>
            <a:ext cx="2370667" cy="1981200"/>
          </a:xfrm>
          <a:prstGeom prst="rect">
            <a:avLst/>
          </a:prstGeom>
          <a:noFill/>
        </p:spPr>
      </p:pic>
      <p:pic>
        <p:nvPicPr>
          <p:cNvPr id="2051" name="Picture 3" descr="C:\Users\user\Desktop\baptism.jpg"/>
          <p:cNvPicPr>
            <a:picLocks noChangeAspect="1" noChangeArrowheads="1"/>
          </p:cNvPicPr>
          <p:nvPr/>
        </p:nvPicPr>
        <p:blipFill>
          <a:blip r:embed="rId3" cstate="print"/>
          <a:srcRect t="2439" b="2439"/>
          <a:stretch>
            <a:fillRect/>
          </a:stretch>
        </p:blipFill>
        <p:spPr bwMode="auto">
          <a:xfrm>
            <a:off x="3657600" y="3429000"/>
            <a:ext cx="3124200" cy="1981200"/>
          </a:xfrm>
          <a:prstGeom prst="rect">
            <a:avLst/>
          </a:prstGeom>
          <a:noFill/>
        </p:spPr>
      </p:pic>
      <p:pic>
        <p:nvPicPr>
          <p:cNvPr id="10" name="Picture 2" descr="D:\web photo\class6\jesus-easter.jpg"/>
          <p:cNvPicPr>
            <a:picLocks noChangeAspect="1" noChangeArrowheads="1"/>
          </p:cNvPicPr>
          <p:nvPr/>
        </p:nvPicPr>
        <p:blipFill>
          <a:blip r:embed="rId4" cstate="print"/>
          <a:srcRect/>
          <a:stretch>
            <a:fillRect/>
          </a:stretch>
        </p:blipFill>
        <p:spPr bwMode="auto">
          <a:xfrm>
            <a:off x="304800" y="2286000"/>
            <a:ext cx="3352800" cy="4437529"/>
          </a:xfrm>
          <a:prstGeom prst="rect">
            <a:avLst/>
          </a:prstGeom>
          <a:noFill/>
          <a:effectLst>
            <a:softEdge rad="635000"/>
          </a:effectLst>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686800" cy="2785378"/>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This is also the day on which we remember the appearance of risen Jesus to Thomas.  Hence this is also known as St. Thomas Sunday.  On that day there is also the practice of going on pilgrimage to certain holy places named after St. Thomas.  </a:t>
            </a:r>
            <a:r>
              <a:rPr lang="en-US" sz="2500" dirty="0" err="1">
                <a:solidFill>
                  <a:srgbClr val="00B0F0"/>
                </a:solidFill>
                <a:latin typeface="Arial Narrow" pitchFamily="34" charset="0"/>
                <a:cs typeface="Times New Roman" pitchFamily="18" charset="0"/>
              </a:rPr>
              <a:t>Malayattoor</a:t>
            </a:r>
            <a:r>
              <a:rPr lang="en-US" sz="2500" dirty="0">
                <a:solidFill>
                  <a:srgbClr val="00B0F0"/>
                </a:solidFill>
                <a:latin typeface="Arial Narrow" pitchFamily="34" charset="0"/>
                <a:cs typeface="Times New Roman" pitchFamily="18" charset="0"/>
              </a:rPr>
              <a:t> is the most important among these pilgrim centers.  </a:t>
            </a:r>
          </a:p>
          <a:p>
            <a:pPr algn="just"/>
            <a:r>
              <a:rPr lang="en-US" sz="2500" dirty="0">
                <a:latin typeface="Arial Narrow" pitchFamily="34" charset="0"/>
                <a:cs typeface="Times New Roman" pitchFamily="18" charset="0"/>
              </a:rPr>
              <a:t>	Let us try to lead a new life, dying to sin and being born again with Jesus who conquered death and sin by his resurrection.</a:t>
            </a:r>
          </a:p>
        </p:txBody>
      </p:sp>
      <p:pic>
        <p:nvPicPr>
          <p:cNvPr id="8" name="Picture 2" descr="D:\web photo\class 6\2\St.-Thomas-and-the-Wounds-ALT2.jpg"/>
          <p:cNvPicPr>
            <a:picLocks noChangeAspect="1" noChangeArrowheads="1"/>
          </p:cNvPicPr>
          <p:nvPr/>
        </p:nvPicPr>
        <p:blipFill>
          <a:blip r:embed="rId2" cstate="print"/>
          <a:srcRect/>
          <a:stretch>
            <a:fillRect/>
          </a:stretch>
        </p:blipFill>
        <p:spPr bwMode="auto">
          <a:xfrm>
            <a:off x="1447800" y="2971800"/>
            <a:ext cx="6248400" cy="38862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19812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2743200"/>
            <a:ext cx="8458200" cy="1143000"/>
          </a:xfrm>
        </p:spPr>
        <p:txBody>
          <a:bodyPr>
            <a:noAutofit/>
          </a:bodyPr>
          <a:lstStyle/>
          <a:p>
            <a:pPr algn="ctr">
              <a:buNone/>
            </a:pPr>
            <a:r>
              <a:rPr lang="en-US" sz="3000" dirty="0">
                <a:solidFill>
                  <a:schemeClr val="tx1"/>
                </a:solidFill>
                <a:latin typeface="Arial Narrow" pitchFamily="34" charset="0"/>
                <a:cs typeface="Times New Roman" pitchFamily="18" charset="0"/>
              </a:rPr>
              <a:t>O! Jesus, the way, the truth and the life, lead us who </a:t>
            </a:r>
          </a:p>
          <a:p>
            <a:pPr algn="ctr">
              <a:buNone/>
            </a:pPr>
            <a:r>
              <a:rPr lang="en-US" sz="3000" dirty="0">
                <a:solidFill>
                  <a:schemeClr val="tx1"/>
                </a:solidFill>
                <a:latin typeface="Arial Narrow" pitchFamily="34" charset="0"/>
                <a:cs typeface="Times New Roman" pitchFamily="18" charset="0"/>
              </a:rPr>
              <a:t>rejoice in your resurrection, from darkness to light, from untruth to truth, from death to life.</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John 20:1-21</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"If  Christ has not been raised, then our proclamation has </a:t>
            </a:r>
            <a:r>
              <a:rPr lang="en-US" sz="3000" dirty="0">
                <a:solidFill>
                  <a:schemeClr val="tx1"/>
                </a:solidFill>
                <a:latin typeface="Arial Narrow" pitchFamily="34" charset="0"/>
                <a:cs typeface="Times New Roman" pitchFamily="18" charset="0"/>
              </a:rPr>
              <a:t>been </a:t>
            </a:r>
            <a:r>
              <a:rPr lang="en-US" sz="3000" dirty="0">
                <a:solidFill>
                  <a:schemeClr val="tx1"/>
                </a:solidFill>
                <a:latin typeface="Arial Narrow" pitchFamily="34" charset="0"/>
                <a:cs typeface="Times New Roman" pitchFamily="18" charset="0"/>
              </a:rPr>
              <a:t>in vain and your faith has been in vain</a:t>
            </a:r>
            <a:r>
              <a:rPr lang="en-US" sz="3000" dirty="0">
                <a:solidFill>
                  <a:schemeClr val="tx1"/>
                </a:solidFill>
                <a:latin typeface="Arial Narrow" pitchFamily="34" charset="0"/>
                <a:cs typeface="Times New Roman" pitchFamily="18" charset="0"/>
              </a:rPr>
              <a:t>.’’  (</a:t>
            </a:r>
            <a:r>
              <a:rPr lang="en-US" sz="3000" dirty="0">
                <a:solidFill>
                  <a:schemeClr val="tx1"/>
                </a:solidFill>
                <a:latin typeface="Arial Narrow" pitchFamily="34" charset="0"/>
                <a:cs typeface="Times New Roman" pitchFamily="18" charset="0"/>
              </a:rPr>
              <a:t>1 cor. 15:14)</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31242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Narrate the resurrection event of Jesus </a:t>
            </a:r>
          </a:p>
          <a:p>
            <a:pPr algn="ctr">
              <a:buNone/>
            </a:pPr>
            <a:r>
              <a:rPr lang="en-US" sz="3000" dirty="0">
                <a:solidFill>
                  <a:schemeClr val="tx1"/>
                </a:solidFill>
                <a:latin typeface="Arial Narrow" pitchFamily="34" charset="0"/>
                <a:cs typeface="Times New Roman" pitchFamily="18" charset="0"/>
              </a:rPr>
              <a:t>based on the gospel of St. Luke.</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6576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always praise the risen Lord remembering</a:t>
            </a:r>
          </a:p>
          <a:p>
            <a:pPr marL="0" indent="0" algn="ctr">
              <a:buNone/>
            </a:pPr>
            <a:r>
              <a:rPr lang="en-US" sz="3000" dirty="0">
                <a:solidFill>
                  <a:schemeClr val="tx1"/>
                </a:solidFill>
                <a:latin typeface="Arial Narrow" pitchFamily="34" charset="0"/>
                <a:cs typeface="Times New Roman" pitchFamily="18" charset="0"/>
              </a:rPr>
              <a:t>his presence in me.</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905000"/>
            <a:ext cx="8153400" cy="1447800"/>
          </a:xfrm>
        </p:spPr>
        <p:txBody>
          <a:bodyPr>
            <a:noAutofit/>
          </a:bodyPr>
          <a:lstStyle/>
          <a:p>
            <a:pPr marL="347663" indent="-347663" algn="just">
              <a:buNone/>
            </a:pPr>
            <a:r>
              <a:rPr lang="en-US" sz="2800" dirty="0">
                <a:solidFill>
                  <a:schemeClr val="tx1"/>
                </a:solidFill>
                <a:latin typeface="Arial Narrow" pitchFamily="34" charset="0"/>
                <a:cs typeface="Times New Roman" pitchFamily="18" charset="0"/>
              </a:rPr>
              <a:t>1. </a:t>
            </a:r>
            <a:r>
              <a:rPr lang="en-US" sz="2800" dirty="0">
                <a:solidFill>
                  <a:schemeClr val="tx1"/>
                </a:solidFill>
                <a:latin typeface="Arial Narrow" pitchFamily="34" charset="0"/>
                <a:cs typeface="Times New Roman" pitchFamily="18" charset="0"/>
              </a:rPr>
              <a:t> Why </a:t>
            </a:r>
            <a:r>
              <a:rPr lang="en-US" sz="2800" dirty="0">
                <a:solidFill>
                  <a:schemeClr val="tx1"/>
                </a:solidFill>
                <a:latin typeface="Arial Narrow" pitchFamily="34" charset="0"/>
                <a:cs typeface="Times New Roman" pitchFamily="18" charset="0"/>
              </a:rPr>
              <a:t>were guards posted at the tomb of Jesus?</a:t>
            </a:r>
          </a:p>
          <a:p>
            <a:pPr marL="457200" indent="-457200" algn="just">
              <a:buNone/>
            </a:pPr>
            <a:r>
              <a:rPr lang="en-US" sz="2800" dirty="0">
                <a:solidFill>
                  <a:schemeClr val="tx1"/>
                </a:solidFill>
                <a:latin typeface="Arial Narrow" pitchFamily="34" charset="0"/>
                <a:cs typeface="Times New Roman" pitchFamily="18" charset="0"/>
              </a:rPr>
              <a:t>2. </a:t>
            </a:r>
            <a:r>
              <a:rPr lang="en-US" sz="2800" dirty="0">
                <a:solidFill>
                  <a:schemeClr val="tx1"/>
                </a:solidFill>
                <a:latin typeface="Arial Narrow" pitchFamily="34" charset="0"/>
                <a:cs typeface="Times New Roman" pitchFamily="18" charset="0"/>
              </a:rPr>
              <a:t>Which </a:t>
            </a:r>
            <a:r>
              <a:rPr lang="en-US" sz="2800" dirty="0">
                <a:solidFill>
                  <a:schemeClr val="tx1"/>
                </a:solidFill>
                <a:latin typeface="Arial Narrow" pitchFamily="34" charset="0"/>
                <a:cs typeface="Times New Roman" pitchFamily="18" charset="0"/>
              </a:rPr>
              <a:t>temple did Jesus refer to when he said: "If you </a:t>
            </a:r>
            <a:r>
              <a:rPr lang="en-US" sz="2800" dirty="0">
                <a:solidFill>
                  <a:schemeClr val="tx1"/>
                </a:solidFill>
                <a:latin typeface="Arial Narrow" pitchFamily="34" charset="0"/>
                <a:cs typeface="Times New Roman" pitchFamily="18" charset="0"/>
              </a:rPr>
              <a:t>   destroy </a:t>
            </a:r>
            <a:r>
              <a:rPr lang="en-US" sz="2800" dirty="0">
                <a:solidFill>
                  <a:schemeClr val="tx1"/>
                </a:solidFill>
                <a:latin typeface="Arial Narrow" pitchFamily="34" charset="0"/>
                <a:cs typeface="Times New Roman" pitchFamily="18" charset="0"/>
              </a:rPr>
              <a:t>this </a:t>
            </a:r>
            <a:r>
              <a:rPr lang="en-US" sz="2800" dirty="0">
                <a:solidFill>
                  <a:schemeClr val="tx1"/>
                </a:solidFill>
                <a:latin typeface="Arial Narrow" pitchFamily="34" charset="0"/>
                <a:cs typeface="Times New Roman" pitchFamily="18" charset="0"/>
              </a:rPr>
              <a:t>temple I </a:t>
            </a:r>
            <a:r>
              <a:rPr lang="en-US" sz="2800" dirty="0">
                <a:solidFill>
                  <a:schemeClr val="tx1"/>
                </a:solidFill>
                <a:latin typeface="Arial Narrow" pitchFamily="34" charset="0"/>
                <a:cs typeface="Times New Roman" pitchFamily="18" charset="0"/>
              </a:rPr>
              <a:t>will reconstruct it in three days"?</a:t>
            </a:r>
          </a:p>
          <a:p>
            <a:pPr marL="347663" indent="-347663" algn="just">
              <a:buNone/>
            </a:pPr>
            <a:r>
              <a:rPr lang="en-US" sz="2800" dirty="0">
                <a:solidFill>
                  <a:schemeClr val="tx1"/>
                </a:solidFill>
                <a:latin typeface="Arial Narrow" pitchFamily="34" charset="0"/>
                <a:cs typeface="Times New Roman" pitchFamily="18" charset="0"/>
              </a:rPr>
              <a:t>3. </a:t>
            </a:r>
            <a:r>
              <a:rPr lang="en-US" sz="2800" dirty="0">
                <a:solidFill>
                  <a:schemeClr val="tx1"/>
                </a:solidFill>
                <a:latin typeface="Arial Narrow" pitchFamily="34" charset="0"/>
                <a:cs typeface="Times New Roman" pitchFamily="18" charset="0"/>
              </a:rPr>
              <a:t>	 How </a:t>
            </a:r>
            <a:r>
              <a:rPr lang="en-US" sz="2800" dirty="0">
                <a:solidFill>
                  <a:schemeClr val="tx1"/>
                </a:solidFill>
                <a:latin typeface="Arial Narrow" pitchFamily="34" charset="0"/>
                <a:cs typeface="Times New Roman" pitchFamily="18" charset="0"/>
              </a:rPr>
              <a:t>was the sign of Jonah accomplished in Jesus?</a:t>
            </a:r>
          </a:p>
          <a:p>
            <a:pPr marL="457200" indent="-457200" algn="just">
              <a:buNone/>
              <a:tabLst>
                <a:tab pos="457200" algn="l"/>
              </a:tabLst>
            </a:pPr>
            <a:r>
              <a:rPr lang="en-US" sz="2800" dirty="0">
                <a:solidFill>
                  <a:schemeClr val="tx1"/>
                </a:solidFill>
                <a:latin typeface="Arial Narrow" pitchFamily="34" charset="0"/>
                <a:cs typeface="Times New Roman" pitchFamily="18" charset="0"/>
              </a:rPr>
              <a:t>4.  What </a:t>
            </a:r>
            <a:r>
              <a:rPr lang="en-US" sz="2800" dirty="0">
                <a:solidFill>
                  <a:schemeClr val="tx1"/>
                </a:solidFill>
                <a:latin typeface="Arial Narrow" pitchFamily="34" charset="0"/>
                <a:cs typeface="Times New Roman" pitchFamily="18" charset="0"/>
              </a:rPr>
              <a:t>was the main evidence that proves the </a:t>
            </a:r>
            <a:r>
              <a:rPr lang="en-US" sz="2800" dirty="0">
                <a:solidFill>
                  <a:schemeClr val="tx1"/>
                </a:solidFill>
                <a:latin typeface="Arial Narrow" pitchFamily="34" charset="0"/>
                <a:cs typeface="Times New Roman" pitchFamily="18" charset="0"/>
              </a:rPr>
              <a:t>resurrection of </a:t>
            </a:r>
            <a:r>
              <a:rPr lang="en-US" sz="2800" dirty="0">
                <a:solidFill>
                  <a:schemeClr val="tx1"/>
                </a:solidFill>
                <a:latin typeface="Arial Narrow" pitchFamily="34" charset="0"/>
                <a:cs typeface="Times New Roman" pitchFamily="18" charset="0"/>
              </a:rPr>
              <a:t>Jesus?</a:t>
            </a:r>
          </a:p>
          <a:p>
            <a:pPr marL="457200" indent="-457200" algn="just">
              <a:buNone/>
            </a:pPr>
            <a:r>
              <a:rPr lang="en-US" sz="2800" dirty="0">
                <a:solidFill>
                  <a:schemeClr val="tx1"/>
                </a:solidFill>
                <a:latin typeface="Arial Narrow" pitchFamily="34" charset="0"/>
                <a:cs typeface="Times New Roman" pitchFamily="18" charset="0"/>
              </a:rPr>
              <a:t>5. Describe any one of the apparitions of Jesus after his resurrection?</a:t>
            </a:r>
            <a:endParaRPr lang="en-US" sz="2800" dirty="0">
              <a:solidFill>
                <a:schemeClr val="tx1"/>
              </a:solidFill>
              <a:latin typeface="Arial Narrow" pitchFamily="34" charset="0"/>
              <a:cs typeface="Times New Roman" pitchFamily="18" charset="0"/>
            </a:endParaRP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905000"/>
            <a:ext cx="9144000" cy="495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28600"/>
            <a:ext cx="91440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10</a:t>
            </a:r>
          </a:p>
          <a:p>
            <a:pPr algn="ctr"/>
            <a:r>
              <a:rPr lang="en-US" sz="3500" b="1" dirty="0">
                <a:solidFill>
                  <a:srgbClr val="FF0000"/>
                </a:solidFill>
                <a:latin typeface="Cooper Std Black" pitchFamily="18" charset="0"/>
                <a:cs typeface="Times New Roman" pitchFamily="18" charset="0"/>
              </a:rPr>
              <a:t>JESUS WHO TRIUMPHED </a:t>
            </a:r>
            <a:r>
              <a:rPr lang="en-US" sz="3500" b="1" dirty="0">
                <a:solidFill>
                  <a:srgbClr val="FF0000"/>
                </a:solidFill>
                <a:latin typeface="Cooper Std Black" pitchFamily="18" charset="0"/>
                <a:cs typeface="Times New Roman" pitchFamily="18" charset="0"/>
              </a:rPr>
              <a:t>OVER</a:t>
            </a:r>
            <a:r>
              <a:rPr lang="en-US" sz="3500" b="1" dirty="0">
                <a:solidFill>
                  <a:srgbClr val="FF0000"/>
                </a:solidFill>
                <a:latin typeface="Cooper Std Black" pitchFamily="18" charset="0"/>
                <a:cs typeface="Times New Roman" pitchFamily="18" charset="0"/>
              </a:rPr>
              <a:t> DEATH</a:t>
            </a:r>
            <a:endParaRPr lang="en-US" sz="3500" b="1" dirty="0">
              <a:latin typeface="Cooper Std Black" pitchFamily="18" charset="0"/>
              <a:cs typeface="Times New Roman" pitchFamily="18" charset="0"/>
            </a:endParaRPr>
          </a:p>
        </p:txBody>
      </p:sp>
      <p:pic>
        <p:nvPicPr>
          <p:cNvPr id="6" name="Content Placeholder 3" descr="9b782d701ff04e102efcba30a933ec2d.jpg"/>
          <p:cNvPicPr>
            <a:picLocks noGrp="1" noChangeAspect="1"/>
          </p:cNvPicPr>
          <p:nvPr>
            <p:ph idx="1"/>
          </p:nvPr>
        </p:nvPicPr>
        <p:blipFill>
          <a:blip r:embed="rId2" cstate="print">
            <a:lum bright="-10000" contrast="20000"/>
          </a:blip>
          <a:stretch>
            <a:fillRect/>
          </a:stretch>
        </p:blipFill>
        <p:spPr>
          <a:xfrm>
            <a:off x="2819400" y="1828800"/>
            <a:ext cx="3491948" cy="5019675"/>
          </a:xfrm>
          <a:prstGeom prst="rect">
            <a:avLst/>
          </a:prstGeom>
          <a:ln>
            <a:noFill/>
          </a:ln>
          <a:effectLst>
            <a:softEdge rad="635000"/>
          </a:effectLst>
        </p:spPr>
      </p:pic>
    </p:spTree>
    <p:extLst>
      <p:ext uri="{BB962C8B-B14F-4D97-AF65-F5344CB8AC3E}">
        <p14:creationId xmlns:p14="http://schemas.microsoft.com/office/powerpoint/2010/main" xmlns=""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70064"/>
            <a:ext cx="8839200" cy="201593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who died on the cross was buried in a tomb by Joseph of </a:t>
            </a:r>
            <a:r>
              <a:rPr lang="en-US" sz="2500" dirty="0" err="1">
                <a:latin typeface="Arial Narrow" pitchFamily="34" charset="0"/>
                <a:cs typeface="Times New Roman" pitchFamily="18" charset="0"/>
              </a:rPr>
              <a:t>Arimathea</a:t>
            </a:r>
            <a:r>
              <a:rPr lang="en-US" sz="2500" dirty="0">
                <a:latin typeface="Arial Narrow" pitchFamily="34" charset="0"/>
                <a:cs typeface="Times New Roman" pitchFamily="18" charset="0"/>
              </a:rPr>
              <a:t>, Mary, mother of Jesus and certain women.  They had covered the body in linen clothes with spices as was the Jewish custom.  </a:t>
            </a:r>
            <a:r>
              <a:rPr lang="en-US" sz="2500" dirty="0">
                <a:solidFill>
                  <a:srgbClr val="00B0F0"/>
                </a:solidFill>
                <a:latin typeface="Arial Narrow" pitchFamily="34" charset="0"/>
                <a:cs typeface="Times New Roman" pitchFamily="18" charset="0"/>
              </a:rPr>
              <a:t>Since Jesus had said that he shall rise on the third day, the Jewish leaders had the tomb sealed and a guard posted there with the permission of Pilate. </a:t>
            </a:r>
          </a:p>
        </p:txBody>
      </p:sp>
      <p:pic>
        <p:nvPicPr>
          <p:cNvPr id="8" name="Picture 2" descr="C:\Users\user\Desktop\Bitmap in Lesson 10.cdr.jpg"/>
          <p:cNvPicPr>
            <a:picLocks noChangeAspect="1" noChangeArrowheads="1"/>
          </p:cNvPicPr>
          <p:nvPr/>
        </p:nvPicPr>
        <p:blipFill>
          <a:blip r:embed="rId2" cstate="print">
            <a:lum bright="-10000" contrast="20000"/>
          </a:blip>
          <a:srcRect/>
          <a:stretch>
            <a:fillRect/>
          </a:stretch>
        </p:blipFill>
        <p:spPr bwMode="auto">
          <a:xfrm>
            <a:off x="1371600" y="2514599"/>
            <a:ext cx="6400800" cy="4330367"/>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038600" y="0"/>
            <a:ext cx="4876800" cy="6524863"/>
          </a:xfrm>
          <a:prstGeom prst="rect">
            <a:avLst/>
          </a:prstGeom>
          <a:noFill/>
        </p:spPr>
        <p:txBody>
          <a:bodyPr wrap="square" rtlCol="0">
            <a:spAutoFit/>
          </a:bodyPr>
          <a:lstStyle/>
          <a:p>
            <a:pPr algn="just"/>
            <a:endParaRPr lang="en-US" sz="2200" dirty="0">
              <a:latin typeface="Arial Narrow" pitchFamily="34" charset="0"/>
              <a:cs typeface="Times New Roman" pitchFamily="18" charset="0"/>
            </a:endParaRPr>
          </a:p>
          <a:p>
            <a:pPr algn="just"/>
            <a:r>
              <a:rPr lang="en-US" sz="2200" dirty="0">
                <a:latin typeface="Arial Narrow" pitchFamily="34" charset="0"/>
                <a:cs typeface="Times New Roman" pitchFamily="18" charset="0"/>
              </a:rPr>
              <a:t>	Early on Sunday, the first day of the week, Mary Magdalene and some other women went to the tomb to anoint his body. On the way they were asking one another, </a:t>
            </a:r>
            <a:r>
              <a:rPr lang="en-US" sz="2200" dirty="0">
                <a:solidFill>
                  <a:srgbClr val="FF00FF"/>
                </a:solidFill>
                <a:latin typeface="Arial Narrow" pitchFamily="34" charset="0"/>
                <a:cs typeface="Times New Roman" pitchFamily="18" charset="0"/>
              </a:rPr>
              <a:t>“Who will move the tomb stone for us?” </a:t>
            </a:r>
            <a:r>
              <a:rPr lang="en-US" sz="2200" dirty="0">
                <a:latin typeface="Arial Narrow" pitchFamily="34" charset="0"/>
                <a:cs typeface="Times New Roman" pitchFamily="18" charset="0"/>
              </a:rPr>
              <a:t>When they reached the tomb there was a great earth quake.  An angel of the Lord, descending from heaven rolled back the stone and sat on it.  His appearance was like lightning, and his clothes white as snow.   For fear of him the  guards shook  and  became like dead men.  But the angel said to the women, </a:t>
            </a:r>
            <a:r>
              <a:rPr lang="en-US" sz="2200" dirty="0">
                <a:solidFill>
                  <a:srgbClr val="FF00FF"/>
                </a:solidFill>
                <a:latin typeface="Arial Narrow" pitchFamily="34" charset="0"/>
                <a:cs typeface="Times New Roman" pitchFamily="18" charset="0"/>
              </a:rPr>
              <a:t>“Do not be afraid; I know that you are looking for Jesus who was crucified.  He is not here, for he has been raised as he had said.  Come; see the place where he lay”</a:t>
            </a:r>
            <a:r>
              <a:rPr lang="en-US" sz="2200" dirty="0">
                <a:latin typeface="Arial Narrow" pitchFamily="34" charset="0"/>
                <a:cs typeface="Times New Roman" pitchFamily="18" charset="0"/>
              </a:rPr>
              <a:t> (Mt. 28: 2- 6).  So they left the tomb quickly with fear and great joy to tell the disciples.</a:t>
            </a:r>
            <a:endParaRPr lang="en-US" sz="2200" dirty="0">
              <a:solidFill>
                <a:srgbClr val="00B0F0"/>
              </a:solidFill>
              <a:latin typeface="Arial Narrow" pitchFamily="34" charset="0"/>
              <a:cs typeface="Times New Roman" pitchFamily="18" charset="0"/>
            </a:endParaRPr>
          </a:p>
        </p:txBody>
      </p:sp>
      <p:pic>
        <p:nvPicPr>
          <p:cNvPr id="5" name="Picture 2" descr="D:\web photo\class 6\2\jesus-is-risen-90253.jpg"/>
          <p:cNvPicPr>
            <a:picLocks noChangeAspect="1" noChangeArrowheads="1"/>
          </p:cNvPicPr>
          <p:nvPr/>
        </p:nvPicPr>
        <p:blipFill>
          <a:blip r:embed="rId2" cstate="print"/>
          <a:srcRect l="48285" t="23333" r="15824"/>
          <a:stretch>
            <a:fillRect/>
          </a:stretch>
        </p:blipFill>
        <p:spPr bwMode="auto">
          <a:xfrm>
            <a:off x="0" y="0"/>
            <a:ext cx="3856381" cy="6858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eb photo\class 6\2\tombempty.jpg"/>
          <p:cNvPicPr>
            <a:picLocks noChangeAspect="1" noChangeArrowheads="1"/>
          </p:cNvPicPr>
          <p:nvPr/>
        </p:nvPicPr>
        <p:blipFill>
          <a:blip r:embed="rId2" cstate="print"/>
          <a:srcRect/>
          <a:stretch>
            <a:fillRect/>
          </a:stretch>
        </p:blipFill>
        <p:spPr bwMode="auto">
          <a:xfrm>
            <a:off x="1905000" y="3002280"/>
            <a:ext cx="5257800" cy="3855720"/>
          </a:xfrm>
          <a:prstGeom prst="ellipse">
            <a:avLst/>
          </a:prstGeom>
          <a:noFill/>
          <a:effectLst>
            <a:softEdge rad="635000"/>
          </a:effectLst>
        </p:spPr>
      </p:pic>
      <p:sp>
        <p:nvSpPr>
          <p:cNvPr id="7" name="TextBox 6"/>
          <p:cNvSpPr txBox="1"/>
          <p:nvPr/>
        </p:nvSpPr>
        <p:spPr>
          <a:xfrm>
            <a:off x="228600" y="990600"/>
            <a:ext cx="8610600" cy="2569934"/>
          </a:xfrm>
          <a:prstGeom prst="rect">
            <a:avLst/>
          </a:prstGeom>
          <a:noFill/>
        </p:spPr>
        <p:txBody>
          <a:bodyPr wrap="square" rtlCol="0">
            <a:spAutoFit/>
          </a:bodyPr>
          <a:lstStyle/>
          <a:p>
            <a:pPr algn="just"/>
            <a:r>
              <a:rPr lang="en-US" sz="2300" dirty="0">
                <a:latin typeface="Arial Narrow" pitchFamily="34" charset="0"/>
                <a:cs typeface="Times New Roman" pitchFamily="18" charset="0"/>
              </a:rPr>
              <a:t>	 When the women told them this, Peter and John ran to the tomb.  John reached there first.  Peering inside, he saw the linen, but did not go in.  Peter who followed entered the tomb.  He saw the linen in one place and the head scarf alone in another.  Then the other disciple also went in and they believed (Jn. 20: 4- 8).  The empty tomb became a proof for resurrection. </a:t>
            </a:r>
            <a:r>
              <a:rPr lang="en-US" sz="2300" dirty="0">
                <a:solidFill>
                  <a:srgbClr val="00B0F0"/>
                </a:solidFill>
                <a:latin typeface="Arial Narrow" pitchFamily="34" charset="0"/>
                <a:cs typeface="Times New Roman" pitchFamily="18" charset="0"/>
              </a:rPr>
              <a:t>Jesus is the Son of God who defeated death and rose up in glory.  Through his resurrection, Jesus manifested a glory that no one since creation can claim. </a:t>
            </a:r>
          </a:p>
        </p:txBody>
      </p:sp>
      <p:sp>
        <p:nvSpPr>
          <p:cNvPr id="3" name="TextBox 2"/>
          <p:cNvSpPr txBox="1"/>
          <p:nvPr/>
        </p:nvSpPr>
        <p:spPr>
          <a:xfrm>
            <a:off x="0" y="3048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THE EMPTY TOMB</a:t>
            </a:r>
            <a:endParaRPr lang="en-US" sz="3500" b="1" dirty="0">
              <a:latin typeface="Cooper Std Black" pitchFamily="18" charset="0"/>
              <a:cs typeface="Times New Roman" pitchFamily="18" charset="0"/>
            </a:endParaRPr>
          </a:p>
        </p:txBody>
      </p:sp>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886200" y="1619339"/>
            <a:ext cx="4953000" cy="4324261"/>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had foretold his resurrection.  All three prophecies, that Jesus made about his death, end in the prediction of resurrection.  </a:t>
            </a:r>
            <a:r>
              <a:rPr lang="en-US" sz="2500" dirty="0">
                <a:solidFill>
                  <a:srgbClr val="00B0F0"/>
                </a:solidFill>
                <a:latin typeface="Arial Narrow" pitchFamily="34" charset="0"/>
                <a:cs typeface="Times New Roman" pitchFamily="18" charset="0"/>
              </a:rPr>
              <a:t>“The Son of Man must undergo great suffering, and be rejected by the elders, chief priests and scribes, and be killed, and on the third day be raised”</a:t>
            </a:r>
            <a:r>
              <a:rPr lang="en-US" sz="2500" dirty="0">
                <a:latin typeface="Arial Narrow" pitchFamily="34" charset="0"/>
                <a:cs typeface="Times New Roman" pitchFamily="18" charset="0"/>
              </a:rPr>
              <a:t> (</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9: 22; Mk. 8: 31; 9: 31- 32; 10: 33- 34).  Often in his teaching, Jesus used to speak about his resurrection.</a:t>
            </a:r>
          </a:p>
        </p:txBody>
      </p:sp>
      <p:sp>
        <p:nvSpPr>
          <p:cNvPr id="3" name="TextBox 2"/>
          <p:cNvSpPr txBox="1"/>
          <p:nvPr/>
        </p:nvSpPr>
        <p:spPr>
          <a:xfrm>
            <a:off x="0" y="5120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PROPHECIES</a:t>
            </a:r>
            <a:endParaRPr lang="en-US" sz="3500" b="1" dirty="0">
              <a:latin typeface="Cooper Std Black" pitchFamily="18" charset="0"/>
              <a:cs typeface="Times New Roman" pitchFamily="18" charset="0"/>
            </a:endParaRPr>
          </a:p>
        </p:txBody>
      </p:sp>
      <p:pic>
        <p:nvPicPr>
          <p:cNvPr id="5" name="Picture 2" descr="D:\web photo\class6\jesus-easter.jpg"/>
          <p:cNvPicPr>
            <a:picLocks noChangeAspect="1" noChangeArrowheads="1"/>
          </p:cNvPicPr>
          <p:nvPr/>
        </p:nvPicPr>
        <p:blipFill>
          <a:blip r:embed="rId2" cstate="print"/>
          <a:srcRect/>
          <a:stretch>
            <a:fillRect/>
          </a:stretch>
        </p:blipFill>
        <p:spPr bwMode="auto">
          <a:xfrm>
            <a:off x="152400" y="1219200"/>
            <a:ext cx="3886200" cy="5143500"/>
          </a:xfrm>
          <a:prstGeom prst="rect">
            <a:avLst/>
          </a:prstGeom>
          <a:noFill/>
          <a:effectLst>
            <a:softEdge rad="635000"/>
          </a:effectLst>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RENOVATING THE TEMPLE</a:t>
            </a:r>
            <a:endParaRPr lang="en-US" sz="3500" b="1" dirty="0">
              <a:latin typeface="Cooper Std Black" pitchFamily="18" charset="0"/>
              <a:cs typeface="Times New Roman" pitchFamily="18" charset="0"/>
            </a:endParaRPr>
          </a:p>
        </p:txBody>
      </p:sp>
      <p:sp>
        <p:nvSpPr>
          <p:cNvPr id="6" name="TextBox 5"/>
          <p:cNvSpPr txBox="1"/>
          <p:nvPr/>
        </p:nvSpPr>
        <p:spPr>
          <a:xfrm>
            <a:off x="228600" y="762000"/>
            <a:ext cx="8686800" cy="2569934"/>
          </a:xfrm>
          <a:prstGeom prst="rect">
            <a:avLst/>
          </a:prstGeom>
          <a:noFill/>
        </p:spPr>
        <p:txBody>
          <a:bodyPr wrap="square" rtlCol="0">
            <a:spAutoFit/>
          </a:bodyPr>
          <a:lstStyle/>
          <a:p>
            <a:pPr algn="just"/>
            <a:r>
              <a:rPr lang="en-US" sz="2300" dirty="0">
                <a:latin typeface="Arial Narrow" pitchFamily="34" charset="0"/>
                <a:cs typeface="Times New Roman" pitchFamily="18" charset="0"/>
              </a:rPr>
              <a:t>	Once Jesus entered the temple of Jerusalem.   He was very infuriated by the sight of money changers, and those who sold cattle, sheep and doves.  He made a whip of chords and drove them all out of the temple as he could not bear the pain of seeing his Father's house made into a market place. The Jews asked him, “What sign can you show to prove that you have authority to do this?” Jesus replied, </a:t>
            </a:r>
            <a:r>
              <a:rPr lang="en-US" sz="2300" dirty="0">
                <a:solidFill>
                  <a:srgbClr val="00B0F0"/>
                </a:solidFill>
                <a:latin typeface="Arial Narrow" pitchFamily="34" charset="0"/>
                <a:cs typeface="Times New Roman" pitchFamily="18" charset="0"/>
              </a:rPr>
              <a:t>“Destroy this temple; I shall rebuild it in three days” </a:t>
            </a:r>
            <a:r>
              <a:rPr lang="en-US" sz="2300" dirty="0">
                <a:latin typeface="Arial Narrow" pitchFamily="34" charset="0"/>
                <a:cs typeface="Times New Roman" pitchFamily="18" charset="0"/>
              </a:rPr>
              <a:t>(Jn. 2: 19).  Jesus said this about the temple that is his body.</a:t>
            </a:r>
            <a:endParaRPr lang="en-US" sz="2300" dirty="0">
              <a:solidFill>
                <a:srgbClr val="FF00FF"/>
              </a:solidFill>
              <a:latin typeface="Arial Narrow" pitchFamily="34" charset="0"/>
              <a:cs typeface="Times New Roman" pitchFamily="18" charset="0"/>
            </a:endParaRPr>
          </a:p>
        </p:txBody>
      </p:sp>
      <p:pic>
        <p:nvPicPr>
          <p:cNvPr id="8" name="Picture 2" descr="D:\web photo\class 6\1\Giovanni_Paolo_Pannini_001.jpg"/>
          <p:cNvPicPr>
            <a:picLocks noChangeAspect="1" noChangeArrowheads="1"/>
          </p:cNvPicPr>
          <p:nvPr/>
        </p:nvPicPr>
        <p:blipFill>
          <a:blip r:embed="rId2" cstate="print"/>
          <a:srcRect/>
          <a:stretch>
            <a:fillRect/>
          </a:stretch>
        </p:blipFill>
        <p:spPr bwMode="auto">
          <a:xfrm>
            <a:off x="1905000" y="3429001"/>
            <a:ext cx="5356669" cy="34290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 y="914400"/>
            <a:ext cx="8763000" cy="2516073"/>
          </a:xfrm>
          <a:prstGeom prst="rect">
            <a:avLst/>
          </a:prstGeom>
          <a:noFill/>
        </p:spPr>
        <p:txBody>
          <a:bodyPr wrap="square" rtlCol="0">
            <a:spAutoFit/>
          </a:bodyPr>
          <a:lstStyle/>
          <a:p>
            <a:pPr algn="just"/>
            <a:r>
              <a:rPr lang="en-US" sz="2250" dirty="0">
                <a:latin typeface="Arial Narrow" pitchFamily="34" charset="0"/>
                <a:cs typeface="Times New Roman" pitchFamily="18" charset="0"/>
              </a:rPr>
              <a:t>	Once some scribes and Pharisees went to Jesus and asked for a sign.  Jesus gave them the sign of Prophet Jonah.  The mission that God gave Jonah, one of the Old Testament prophets, was to go to Nineveh and preach for its conversion.  But Jonah disliked the idea and boarded a ship to </a:t>
            </a:r>
            <a:r>
              <a:rPr lang="en-US" sz="2250" dirty="0" err="1">
                <a:latin typeface="Arial Narrow" pitchFamily="34" charset="0"/>
                <a:cs typeface="Times New Roman" pitchFamily="18" charset="0"/>
              </a:rPr>
              <a:t>Tharsis</a:t>
            </a:r>
            <a:r>
              <a:rPr lang="en-US" sz="2250" dirty="0">
                <a:latin typeface="Arial Narrow" pitchFamily="34" charset="0"/>
                <a:cs typeface="Times New Roman" pitchFamily="18" charset="0"/>
              </a:rPr>
              <a:t> instead.  The sea became very rough.  Realizing that Jonah was the cause of this, the sailors threw Jonah overboard.  A whale swallowed him. After three days the whale vomited him on shore at Nineveh as the Lord commanded it (Jon. 1: 1- 2:10).</a:t>
            </a:r>
          </a:p>
        </p:txBody>
      </p:sp>
      <p:sp>
        <p:nvSpPr>
          <p:cNvPr id="3" name="TextBox 2"/>
          <p:cNvSpPr txBox="1"/>
          <p:nvPr/>
        </p:nvSpPr>
        <p:spPr>
          <a:xfrm>
            <a:off x="0" y="202049"/>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THE SIGN OF JONAH</a:t>
            </a:r>
            <a:endParaRPr lang="en-US" sz="3500" b="1" dirty="0">
              <a:latin typeface="Cooper Std Black" pitchFamily="18" charset="0"/>
              <a:cs typeface="Times New Roman" pitchFamily="18" charset="0"/>
            </a:endParaRPr>
          </a:p>
        </p:txBody>
      </p:sp>
      <p:sp>
        <p:nvSpPr>
          <p:cNvPr id="5" name="TextBox 4"/>
          <p:cNvSpPr txBox="1"/>
          <p:nvPr/>
        </p:nvSpPr>
        <p:spPr>
          <a:xfrm>
            <a:off x="4876800" y="3429000"/>
            <a:ext cx="4038600" cy="3277820"/>
          </a:xfrm>
          <a:prstGeom prst="rect">
            <a:avLst/>
          </a:prstGeom>
          <a:noFill/>
        </p:spPr>
        <p:txBody>
          <a:bodyPr wrap="square" rtlCol="0">
            <a:spAutoFit/>
          </a:bodyPr>
          <a:lstStyle/>
          <a:p>
            <a:pPr algn="just"/>
            <a:r>
              <a:rPr lang="en-US" sz="2300" dirty="0">
                <a:latin typeface="Arial Narrow" pitchFamily="34" charset="0"/>
                <a:cs typeface="Times New Roman" pitchFamily="18" charset="0"/>
              </a:rPr>
              <a:t>	</a:t>
            </a:r>
            <a:r>
              <a:rPr lang="en-US" sz="2300" dirty="0">
                <a:solidFill>
                  <a:srgbClr val="FF00FF"/>
                </a:solidFill>
                <a:latin typeface="Arial Narrow" pitchFamily="34" charset="0"/>
                <a:cs typeface="Times New Roman" pitchFamily="18" charset="0"/>
              </a:rPr>
              <a:t>The sign that Jesus wanted to give the scribes and Pharisees was that he would be inside the earth for three days as Jonah was inside the whale.  </a:t>
            </a:r>
            <a:r>
              <a:rPr lang="en-US" sz="2300" dirty="0">
                <a:latin typeface="Arial Narrow" pitchFamily="34" charset="0"/>
                <a:cs typeface="Times New Roman" pitchFamily="18" charset="0"/>
              </a:rPr>
              <a:t>This indicates the three days that Jesus was in the Tomb.  This also contains the hint that after the three days he shall rise.</a:t>
            </a:r>
          </a:p>
        </p:txBody>
      </p:sp>
      <p:pic>
        <p:nvPicPr>
          <p:cNvPr id="6" name="Picture 2" descr="D:\web photo\class 6\1\jonahwhale.jpg"/>
          <p:cNvPicPr>
            <a:picLocks noChangeAspect="1" noChangeArrowheads="1"/>
          </p:cNvPicPr>
          <p:nvPr/>
        </p:nvPicPr>
        <p:blipFill>
          <a:blip r:embed="rId2" cstate="print"/>
          <a:srcRect t="6000" r="11380" b="10000"/>
          <a:stretch>
            <a:fillRect/>
          </a:stretch>
        </p:blipFill>
        <p:spPr bwMode="auto">
          <a:xfrm>
            <a:off x="0" y="3657600"/>
            <a:ext cx="4572000" cy="32004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D:\web photo\class 6\2\tombempty.jpg"/>
          <p:cNvPicPr>
            <a:picLocks noChangeAspect="1" noChangeArrowheads="1"/>
          </p:cNvPicPr>
          <p:nvPr/>
        </p:nvPicPr>
        <p:blipFill>
          <a:blip r:embed="rId2" cstate="print"/>
          <a:srcRect b="1691"/>
          <a:stretch>
            <a:fillRect/>
          </a:stretch>
        </p:blipFill>
        <p:spPr bwMode="auto">
          <a:xfrm>
            <a:off x="2895600" y="2514600"/>
            <a:ext cx="3276600" cy="2362200"/>
          </a:xfrm>
          <a:prstGeom prst="rect">
            <a:avLst/>
          </a:prstGeom>
          <a:ln>
            <a:noFill/>
          </a:ln>
          <a:effectLst/>
        </p:spPr>
      </p:pic>
      <p:sp>
        <p:nvSpPr>
          <p:cNvPr id="7" name="TextBox 6"/>
          <p:cNvSpPr txBox="1"/>
          <p:nvPr/>
        </p:nvSpPr>
        <p:spPr>
          <a:xfrm>
            <a:off x="228600" y="838200"/>
            <a:ext cx="8686800" cy="1508105"/>
          </a:xfrm>
          <a:prstGeom prst="rect">
            <a:avLst/>
          </a:prstGeom>
          <a:noFill/>
        </p:spPr>
        <p:txBody>
          <a:bodyPr wrap="square" rtlCol="0">
            <a:spAutoFit/>
          </a:bodyPr>
          <a:lstStyle/>
          <a:p>
            <a:pPr algn="just"/>
            <a:r>
              <a:rPr lang="en-US" sz="2300" dirty="0">
                <a:latin typeface="Arial Narrow" pitchFamily="34" charset="0"/>
                <a:cs typeface="Times New Roman" pitchFamily="18" charset="0"/>
              </a:rPr>
              <a:t>	 Jesus appears several times after the resurrection.  The women who heard about the resurrection from the angel ran to tell the disciples.  Then Jesus came towards them and greeted them saying, </a:t>
            </a:r>
            <a:r>
              <a:rPr lang="en-US" sz="2300" dirty="0">
                <a:solidFill>
                  <a:srgbClr val="FF00FF"/>
                </a:solidFill>
                <a:latin typeface="Arial Narrow" pitchFamily="34" charset="0"/>
                <a:cs typeface="Times New Roman" pitchFamily="18" charset="0"/>
              </a:rPr>
              <a:t>“Do not be afraid; go and tell my brothers to go to Galilee; there they will see me” </a:t>
            </a:r>
            <a:r>
              <a:rPr lang="en-US" sz="2300" dirty="0">
                <a:latin typeface="Arial Narrow" pitchFamily="34" charset="0"/>
                <a:cs typeface="Times New Roman" pitchFamily="18" charset="0"/>
              </a:rPr>
              <a:t>(Mt. 28: 10.</a:t>
            </a:r>
          </a:p>
        </p:txBody>
      </p:sp>
      <p:sp>
        <p:nvSpPr>
          <p:cNvPr id="3" name="TextBox 2"/>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RISEN JESUS APPEARS</a:t>
            </a:r>
            <a:endParaRPr lang="en-US" sz="3500" b="1" dirty="0">
              <a:latin typeface="Cooper Std Black" pitchFamily="18" charset="0"/>
              <a:cs typeface="Times New Roman" pitchFamily="18" charset="0"/>
            </a:endParaRPr>
          </a:p>
        </p:txBody>
      </p:sp>
      <p:pic>
        <p:nvPicPr>
          <p:cNvPr id="5" name="Picture 2" descr="D:\web photo\class 6\2\jesus-is-risen-90253.jpg"/>
          <p:cNvPicPr>
            <a:picLocks noChangeAspect="1" noChangeArrowheads="1"/>
          </p:cNvPicPr>
          <p:nvPr/>
        </p:nvPicPr>
        <p:blipFill>
          <a:blip r:embed="rId3" cstate="print"/>
          <a:srcRect l="48285" t="24428" r="15824" b="2174"/>
          <a:stretch>
            <a:fillRect/>
          </a:stretch>
        </p:blipFill>
        <p:spPr bwMode="auto">
          <a:xfrm>
            <a:off x="914400" y="2514600"/>
            <a:ext cx="1981200" cy="2362200"/>
          </a:xfrm>
          <a:prstGeom prst="rect">
            <a:avLst/>
          </a:prstGeom>
          <a:noFill/>
        </p:spPr>
      </p:pic>
      <p:sp>
        <p:nvSpPr>
          <p:cNvPr id="8" name="TextBox 7"/>
          <p:cNvSpPr txBox="1"/>
          <p:nvPr/>
        </p:nvSpPr>
        <p:spPr>
          <a:xfrm>
            <a:off x="152400" y="4876800"/>
            <a:ext cx="8839200" cy="1862048"/>
          </a:xfrm>
          <a:prstGeom prst="rect">
            <a:avLst/>
          </a:prstGeom>
          <a:noFill/>
        </p:spPr>
        <p:txBody>
          <a:bodyPr wrap="square" rtlCol="0">
            <a:spAutoFit/>
          </a:bodyPr>
          <a:lstStyle/>
          <a:p>
            <a:pPr algn="just"/>
            <a:r>
              <a:rPr lang="en-US" sz="2300" dirty="0">
                <a:latin typeface="Arial Narrow" pitchFamily="34" charset="0"/>
                <a:cs typeface="Times New Roman" pitchFamily="18" charset="0"/>
              </a:rPr>
              <a:t>	Seeing the empty tomb, Mary Magdalene was weeping, not realizing that Jesus had risen from the dead.  Then Jesus appeared to her.  Even when he came near her and asked, </a:t>
            </a:r>
            <a:r>
              <a:rPr lang="en-US" sz="2300" dirty="0">
                <a:solidFill>
                  <a:srgbClr val="00B0F0"/>
                </a:solidFill>
                <a:latin typeface="Arial Narrow" pitchFamily="34" charset="0"/>
                <a:cs typeface="Times New Roman" pitchFamily="18" charset="0"/>
              </a:rPr>
              <a:t>“Woman, why are you crying”</a:t>
            </a:r>
            <a:r>
              <a:rPr lang="en-US" sz="2300" dirty="0">
                <a:latin typeface="Arial Narrow" pitchFamily="34" charset="0"/>
                <a:cs typeface="Times New Roman" pitchFamily="18" charset="0"/>
              </a:rPr>
              <a:t>, she thought it was the gardener.  But when he called her, 'Mary', she realized it was Jesus and said, '</a:t>
            </a:r>
            <a:r>
              <a:rPr lang="en-US" sz="2300" dirty="0" err="1">
                <a:latin typeface="Arial Narrow" pitchFamily="34" charset="0"/>
                <a:cs typeface="Times New Roman" pitchFamily="18" charset="0"/>
              </a:rPr>
              <a:t>Rabboni</a:t>
            </a:r>
            <a:r>
              <a:rPr lang="en-US" sz="2300" dirty="0">
                <a:latin typeface="Arial Narrow" pitchFamily="34" charset="0"/>
                <a:cs typeface="Times New Roman" pitchFamily="18" charset="0"/>
              </a:rPr>
              <a:t>', which in Hebrew means, 'master‘.</a:t>
            </a:r>
          </a:p>
        </p:txBody>
      </p:sp>
      <p:pic>
        <p:nvPicPr>
          <p:cNvPr id="9" name="Picture 2" descr="D:\web photo\class 6\2\res3.jpg"/>
          <p:cNvPicPr>
            <a:picLocks noChangeAspect="1" noChangeArrowheads="1"/>
          </p:cNvPicPr>
          <p:nvPr/>
        </p:nvPicPr>
        <p:blipFill>
          <a:blip r:embed="rId4" cstate="print">
            <a:lum bright="10000" contrast="20000"/>
          </a:blip>
          <a:srcRect l="10936" t="6644" r="9389" b="8966"/>
          <a:stretch>
            <a:fillRect/>
          </a:stretch>
        </p:blipFill>
        <p:spPr bwMode="auto">
          <a:xfrm>
            <a:off x="6172200" y="2514600"/>
            <a:ext cx="2057400" cy="23622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1123</TotalTime>
  <Words>213</Words>
  <Application>Microsoft Office PowerPoint</Application>
  <PresentationFormat>On-screen Show (4:3)</PresentationFormat>
  <Paragraphs>50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Let us pray</vt:lpstr>
      <vt:lpstr>Read the word of god: </vt:lpstr>
      <vt:lpstr>WORD OF GOD FOR GUIDANCE </vt:lpstr>
      <vt:lpstr>LET US DO:</vt:lpstr>
      <vt:lpstr>MY DECISION</vt:lpstr>
      <vt:lpstr>LET US Find out the answer</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278</cp:revision>
  <dcterms:created xsi:type="dcterms:W3CDTF">2006-08-16T00:00:00Z</dcterms:created>
  <dcterms:modified xsi:type="dcterms:W3CDTF">2015-10-01T04:38:35Z</dcterms:modified>
</cp:coreProperties>
</file>